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Arimo" panose="020B0604020202020204" charset="0"/>
      <p:regular r:id="rId13"/>
    </p:embeddedFont>
    <p:embeddedFont>
      <p:font typeface="Outfit ExtraBold" panose="020B0604020202020204" charset="0"/>
      <p:regular r:id="rId14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E4113-17FC-41AE-BCAE-A767B608E6CD}" type="datetimeFigureOut">
              <a:t>19.06.2026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9B383-74F6-4675-98C1-4506375147D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7702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2017142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31971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Kuchnia Grecka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2672730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Przewodnik po smakach, składnikach i tradycjach — od oliwy po baklavę, od tawerny po uliczny stragan.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002357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31971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Jedz jak miejscowy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1657945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Najlepsze jedzenie w Grecji znajdziesz tam, gdzie jedzą Grecy — w rodzinnych tawernach, na targowiskach i przy ulicznych straganach.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3925119" y="2271043"/>
            <a:ext cx="4722763" cy="1870025"/>
          </a:xfrm>
          <a:prstGeom prst="roundRect">
            <a:avLst>
              <a:gd name="adj" fmla="val 3184"/>
            </a:avLst>
          </a:prstGeom>
          <a:solidFill>
            <a:srgbClr val="E9E6FA"/>
          </a:solidFill>
          <a:ln w="4763">
            <a:solidFill>
              <a:srgbClr val="BDB8DF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3929881" y="2275805"/>
            <a:ext cx="2356619" cy="1043657"/>
          </a:xfrm>
          <a:prstGeom prst="roundRect">
            <a:avLst>
              <a:gd name="adj" fmla="val 5705"/>
            </a:avLst>
          </a:prstGeom>
          <a:solidFill>
            <a:srgbClr val="E9E6FA"/>
          </a:solidFill>
          <a:ln/>
        </p:spPr>
      </p:sp>
      <p:sp>
        <p:nvSpPr>
          <p:cNvPr id="7" name="Text 4"/>
          <p:cNvSpPr/>
          <p:nvPr/>
        </p:nvSpPr>
        <p:spPr>
          <a:xfrm>
            <a:off x="4071640" y="2417564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🍽️</a:t>
            </a:r>
            <a:r>
              <a:rPr lang="en-US" sz="1350" dirty="0">
                <a:solidFill>
                  <a:srgbClr val="2A2742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 Zamawiaj meze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4071640" y="2724076"/>
            <a:ext cx="2073101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Dziel się talerzami i odkrywaj smaki powoli.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6286500" y="2275805"/>
            <a:ext cx="2356619" cy="1043657"/>
          </a:xfrm>
          <a:prstGeom prst="rect">
            <a:avLst/>
          </a:prstGeom>
          <a:solidFill>
            <a:srgbClr val="E9E6FA"/>
          </a:solidFill>
          <a:ln/>
        </p:spPr>
      </p:sp>
      <p:sp>
        <p:nvSpPr>
          <p:cNvPr id="10" name="Shape 7"/>
          <p:cNvSpPr/>
          <p:nvPr/>
        </p:nvSpPr>
        <p:spPr>
          <a:xfrm>
            <a:off x="6286500" y="2275805"/>
            <a:ext cx="19050" cy="1043657"/>
          </a:xfrm>
          <a:prstGeom prst="roundRect">
            <a:avLst>
              <a:gd name="adj" fmla="val 312558"/>
            </a:avLst>
          </a:prstGeom>
          <a:solidFill>
            <a:srgbClr val="BDB8DF"/>
          </a:solidFill>
          <a:ln/>
        </p:spPr>
      </p:sp>
      <p:sp>
        <p:nvSpPr>
          <p:cNvPr id="11" name="Text 8"/>
          <p:cNvSpPr/>
          <p:nvPr/>
        </p:nvSpPr>
        <p:spPr>
          <a:xfrm>
            <a:off x="6428259" y="2417564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🌅</a:t>
            </a:r>
            <a:r>
              <a:rPr lang="en-US" sz="1350" dirty="0">
                <a:solidFill>
                  <a:srgbClr val="2A2742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 Jedz późno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428259" y="2724076"/>
            <a:ext cx="2073101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Kolacja po 21:00 to grecka norma — nie spiesz się.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3929881" y="3319463"/>
            <a:ext cx="4713238" cy="816843"/>
          </a:xfrm>
          <a:prstGeom prst="rect">
            <a:avLst/>
          </a:prstGeom>
          <a:solidFill>
            <a:srgbClr val="E9E6FA"/>
          </a:solidFill>
          <a:ln/>
        </p:spPr>
      </p:sp>
      <p:sp>
        <p:nvSpPr>
          <p:cNvPr id="14" name="Shape 11"/>
          <p:cNvSpPr/>
          <p:nvPr/>
        </p:nvSpPr>
        <p:spPr>
          <a:xfrm>
            <a:off x="3929881" y="3319463"/>
            <a:ext cx="4713238" cy="19050"/>
          </a:xfrm>
          <a:prstGeom prst="roundRect">
            <a:avLst>
              <a:gd name="adj" fmla="val 312558"/>
            </a:avLst>
          </a:prstGeom>
          <a:solidFill>
            <a:srgbClr val="BDB8DF"/>
          </a:solidFill>
          <a:ln/>
        </p:spPr>
      </p:sp>
      <p:sp>
        <p:nvSpPr>
          <p:cNvPr id="15" name="Text 12"/>
          <p:cNvSpPr/>
          <p:nvPr/>
        </p:nvSpPr>
        <p:spPr>
          <a:xfrm>
            <a:off x="4071640" y="346122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🫒</a:t>
            </a:r>
            <a:r>
              <a:rPr lang="en-US" sz="1350" dirty="0">
                <a:solidFill>
                  <a:srgbClr val="2A2742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 Szukaj lokalności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4071640" y="3767733"/>
            <a:ext cx="4429720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Tawerny z dala od turystycznych szlaków kryją najlepsze smaki.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852339"/>
            <a:ext cx="825103" cy="266402"/>
          </a:xfrm>
          <a:prstGeom prst="roundRect">
            <a:avLst>
              <a:gd name="adj" fmla="val 17880"/>
            </a:avLst>
          </a:prstGeom>
          <a:solidFill>
            <a:srgbClr val="D7D2F9"/>
          </a:solidFill>
          <a:ln/>
        </p:spPr>
      </p:sp>
      <p:sp>
        <p:nvSpPr>
          <p:cNvPr id="3" name="Text 1"/>
          <p:cNvSpPr/>
          <p:nvPr/>
        </p:nvSpPr>
        <p:spPr>
          <a:xfrm>
            <a:off x="581174" y="894829"/>
            <a:ext cx="1112193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ROZDZIAŁ 1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175445"/>
            <a:ext cx="416703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31971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Podstawowe składniki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496119" y="1831032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Grecka kuchnia opiera się na kilku kluczowych produktach, które nadają jej niepowtarzalny charakter.</a:t>
            </a:r>
            <a:endParaRPr lang="en-US" sz="11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2217316"/>
            <a:ext cx="1104900" cy="68282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496119" y="3077319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A2742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Oliwa z oliwek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496119" y="3383831"/>
            <a:ext cx="1905000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„Płynne złoto" — podstawa niemal każdego dania. Używana do gotowania, marynowania i polewania.</a:t>
            </a:r>
            <a:endParaRPr lang="en-US" sz="11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298" y="2217316"/>
            <a:ext cx="1104900" cy="68282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2578298" y="3077319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A2742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Sery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2578298" y="3383831"/>
            <a:ext cx="1905074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Feta, Halloumi, Graviera, Mizithra — każdy ma swoje zastosowanie, od sałatek po grill.</a:t>
            </a:r>
            <a:endParaRPr lang="en-US" sz="11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553" y="2217316"/>
            <a:ext cx="1104900" cy="68282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660553" y="3077319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A2742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Warzywa</a:t>
            </a:r>
            <a:endParaRPr lang="en-US" sz="1350" dirty="0"/>
          </a:p>
        </p:txBody>
      </p:sp>
      <p:sp>
        <p:nvSpPr>
          <p:cNvPr id="14" name="Text 9"/>
          <p:cNvSpPr/>
          <p:nvPr/>
        </p:nvSpPr>
        <p:spPr>
          <a:xfrm>
            <a:off x="4660553" y="3383831"/>
            <a:ext cx="1905074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Pomidory, bakłażany, cukinia, papryka i słynne oliwki Kalamata — świeże i pełne smaku.</a:t>
            </a:r>
            <a:endParaRPr lang="en-US" sz="11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807" y="2217316"/>
            <a:ext cx="1104900" cy="682823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742807" y="3077319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A2742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Zioła</a:t>
            </a:r>
            <a:endParaRPr lang="en-US" sz="1350" dirty="0"/>
          </a:p>
        </p:txBody>
      </p:sp>
      <p:sp>
        <p:nvSpPr>
          <p:cNvPr id="17" name="Text 11"/>
          <p:cNvSpPr/>
          <p:nvPr/>
        </p:nvSpPr>
        <p:spPr>
          <a:xfrm>
            <a:off x="6742807" y="3383831"/>
            <a:ext cx="1905074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Oregano, tymianek, mięta i rozmaryn nadają potrawom charakterystyczny śródziemnomorski aromat.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0640" y="380926"/>
            <a:ext cx="4902919" cy="429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231971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Mięso, owoce morza i więcej</a:t>
            </a:r>
            <a:endParaRPr lang="en-US" sz="2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40" y="1412304"/>
            <a:ext cx="5201469" cy="294746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21884" y="1142554"/>
            <a:ext cx="2173858" cy="224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🥩</a:t>
            </a:r>
            <a:r>
              <a:rPr lang="en-US" sz="1350" dirty="0">
                <a:solidFill>
                  <a:srgbClr val="231971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 Mięso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6021884" y="1499592"/>
            <a:ext cx="2646164" cy="8652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Jagnięcina i baranina to królowie greckiego stołu. Wieprzowina i kurczak również cieszą się popularnością — zwłaszcza w souvlakach i gyrosie.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6021884" y="2497857"/>
            <a:ext cx="2268513" cy="224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🦑</a:t>
            </a:r>
            <a:r>
              <a:rPr lang="en-US" sz="1350" dirty="0">
                <a:solidFill>
                  <a:srgbClr val="231971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 Owoce morza i ryby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021884" y="2854896"/>
            <a:ext cx="2646164" cy="6489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Kalmary, ośmiornice, krewetki i sardynki — świeże, prosto z morza, często grillowane z cytryną i oliwą.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6021884" y="3636838"/>
            <a:ext cx="2661493" cy="224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🥛</a:t>
            </a:r>
            <a:r>
              <a:rPr lang="en-US" sz="1350" dirty="0">
                <a:solidFill>
                  <a:srgbClr val="231971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 Jogurt grecki i ciasto filo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021884" y="3993877"/>
            <a:ext cx="2646164" cy="6489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Gęsty, tłusty jogurt grecki to baza sosów i deserów. Cienkie ciasto filo — fundament zarówno słonych, jak i słodkich wypieków.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870871" y="356890"/>
            <a:ext cx="734690" cy="228451"/>
          </a:xfrm>
          <a:prstGeom prst="roundRect">
            <a:avLst>
              <a:gd name="adj" fmla="val 18570"/>
            </a:avLst>
          </a:prstGeom>
          <a:solidFill>
            <a:srgbClr val="D7D2F9"/>
          </a:solidFill>
          <a:ln/>
        </p:spPr>
      </p:sp>
      <p:sp>
        <p:nvSpPr>
          <p:cNvPr id="4" name="Text 1"/>
          <p:cNvSpPr/>
          <p:nvPr/>
        </p:nvSpPr>
        <p:spPr>
          <a:xfrm>
            <a:off x="3946624" y="394767"/>
            <a:ext cx="1040383" cy="152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ROZDZIAŁ 2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3870871" y="630287"/>
            <a:ext cx="4831259" cy="7890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50" dirty="0">
                <a:solidFill>
                  <a:srgbClr val="231971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Kultowe potrawy — dania główne</a:t>
            </a:r>
            <a:endParaRPr lang="en-US" sz="24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56583" y="1587996"/>
            <a:ext cx="4845546" cy="111851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054227" y="1728490"/>
            <a:ext cx="1578248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Moussaka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4054227" y="1993181"/>
            <a:ext cx="4507409" cy="5728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Warstwowa zapiekanka z bakłażana, mielonej jagnięciny i kremowego beszamelu — grecka odpowiedź na lasagne, spopularyzowana na początku XX wieku.</a:t>
            </a:r>
            <a:endParaRPr lang="en-US" sz="9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6583" y="2818954"/>
            <a:ext cx="4845546" cy="92757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054227" y="2959447"/>
            <a:ext cx="1578248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Souvlaki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4054227" y="3224138"/>
            <a:ext cx="4507409" cy="3818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Marynowane mięso (wieprzowina lub kurczak) grillowane na szaszłykach. Podawane z pitą, tzatziki i świeżą sałatką — idealny street food.</a:t>
            </a:r>
            <a:endParaRPr lang="en-US" sz="9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6583" y="3858964"/>
            <a:ext cx="4845546" cy="927571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054227" y="3999458"/>
            <a:ext cx="1578248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Gyros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4054227" y="4264149"/>
            <a:ext cx="4507409" cy="3818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Mięso pieczone na obracającym się rożnie, zawinięte w pitę z tzatziki, cebulą i pomidorem. Często z frytkami w środku — tani i sycący posiłek.</a:t>
            </a:r>
            <a:endParaRPr lang="en-US" sz="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86966"/>
            <a:ext cx="595230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31971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Przekąski i dania na każdą okazję</a:t>
            </a:r>
            <a:endParaRPr lang="en-US" sz="2750" dirty="0"/>
          </a:p>
        </p:txBody>
      </p:sp>
      <p:sp>
        <p:nvSpPr>
          <p:cNvPr id="3" name="Shape 1"/>
          <p:cNvSpPr/>
          <p:nvPr/>
        </p:nvSpPr>
        <p:spPr>
          <a:xfrm>
            <a:off x="496119" y="1213470"/>
            <a:ext cx="4004965" cy="1053182"/>
          </a:xfrm>
          <a:prstGeom prst="roundRect">
            <a:avLst>
              <a:gd name="adj" fmla="val 5654"/>
            </a:avLst>
          </a:prstGeom>
          <a:solidFill>
            <a:srgbClr val="E9E6FA"/>
          </a:solidFill>
          <a:ln w="4763">
            <a:solidFill>
              <a:srgbClr val="BDB8D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642640" y="135999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🥒</a:t>
            </a:r>
            <a:r>
              <a:rPr lang="en-US" sz="1350" dirty="0">
                <a:solidFill>
                  <a:srgbClr val="2A2742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 Tzatziki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642640" y="1666503"/>
            <a:ext cx="371192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Chłodzący dip z jogurtu, czosnku i ogórka. Nieodłączny towarzysz każdego greckiego posiłku.</a:t>
            </a:r>
            <a:endParaRPr lang="en-US" sz="1100" dirty="0"/>
          </a:p>
        </p:txBody>
      </p:sp>
      <p:sp>
        <p:nvSpPr>
          <p:cNvPr id="6" name="Shape 4"/>
          <p:cNvSpPr/>
          <p:nvPr/>
        </p:nvSpPr>
        <p:spPr>
          <a:xfrm>
            <a:off x="4642842" y="1213470"/>
            <a:ext cx="4005039" cy="1053182"/>
          </a:xfrm>
          <a:prstGeom prst="roundRect">
            <a:avLst>
              <a:gd name="adj" fmla="val 5654"/>
            </a:avLst>
          </a:prstGeom>
          <a:solidFill>
            <a:srgbClr val="E9E6FA"/>
          </a:solidFill>
          <a:ln w="4763">
            <a:solidFill>
              <a:srgbClr val="BDB8D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789363" y="135999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🥗</a:t>
            </a:r>
            <a:r>
              <a:rPr lang="en-US" sz="1350" dirty="0">
                <a:solidFill>
                  <a:srgbClr val="2A2742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 Horiatiki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4789363" y="1666503"/>
            <a:ext cx="3711997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Klasyczna sałatka grecka: pomidory, ogórek, cebula, oliwki Kalamata i kawałek fety z oregano i oliwą.</a:t>
            </a:r>
            <a:endParaRPr lang="en-US" sz="1100" dirty="0"/>
          </a:p>
        </p:txBody>
      </p:sp>
      <p:sp>
        <p:nvSpPr>
          <p:cNvPr id="9" name="Shape 7"/>
          <p:cNvSpPr/>
          <p:nvPr/>
        </p:nvSpPr>
        <p:spPr>
          <a:xfrm>
            <a:off x="496119" y="2408411"/>
            <a:ext cx="4004965" cy="1053182"/>
          </a:xfrm>
          <a:prstGeom prst="roundRect">
            <a:avLst>
              <a:gd name="adj" fmla="val 5654"/>
            </a:avLst>
          </a:prstGeom>
          <a:solidFill>
            <a:srgbClr val="E9E6FA"/>
          </a:solidFill>
          <a:ln w="4763">
            <a:solidFill>
              <a:srgbClr val="BDB8D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642640" y="255493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🌿</a:t>
            </a:r>
            <a:r>
              <a:rPr lang="en-US" sz="1350" dirty="0">
                <a:solidFill>
                  <a:srgbClr val="2A2742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 Spanakopita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642640" y="2861444"/>
            <a:ext cx="371192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Chrupiące ciasto filo nadziewane szpinakiem i fetą — idealne na śniadanie lub przekąskę.</a:t>
            </a:r>
            <a:endParaRPr lang="en-US" sz="1100" dirty="0"/>
          </a:p>
        </p:txBody>
      </p:sp>
      <p:sp>
        <p:nvSpPr>
          <p:cNvPr id="12" name="Shape 10"/>
          <p:cNvSpPr/>
          <p:nvPr/>
        </p:nvSpPr>
        <p:spPr>
          <a:xfrm>
            <a:off x="4642842" y="2408411"/>
            <a:ext cx="4005039" cy="1053182"/>
          </a:xfrm>
          <a:prstGeom prst="roundRect">
            <a:avLst>
              <a:gd name="adj" fmla="val 5654"/>
            </a:avLst>
          </a:prstGeom>
          <a:solidFill>
            <a:srgbClr val="E9E6FA"/>
          </a:solidFill>
          <a:ln w="4763">
            <a:solidFill>
              <a:srgbClr val="BDB8D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4789363" y="255493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🍇</a:t>
            </a:r>
            <a:r>
              <a:rPr lang="en-US" sz="1350" dirty="0">
                <a:solidFill>
                  <a:srgbClr val="2A2742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 Dolmades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789363" y="2861444"/>
            <a:ext cx="3711997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Liście winogron nadziewane ryżem i ziołami, czasem z mięsem. Serwowane z cytryną i sosem avgolemono.</a:t>
            </a:r>
            <a:endParaRPr lang="en-US" sz="1100" dirty="0"/>
          </a:p>
        </p:txBody>
      </p:sp>
      <p:sp>
        <p:nvSpPr>
          <p:cNvPr id="15" name="Shape 13"/>
          <p:cNvSpPr/>
          <p:nvPr/>
        </p:nvSpPr>
        <p:spPr>
          <a:xfrm>
            <a:off x="496119" y="3603352"/>
            <a:ext cx="4004965" cy="1053182"/>
          </a:xfrm>
          <a:prstGeom prst="roundRect">
            <a:avLst>
              <a:gd name="adj" fmla="val 5654"/>
            </a:avLst>
          </a:prstGeom>
          <a:solidFill>
            <a:srgbClr val="E9E6FA"/>
          </a:solidFill>
          <a:ln w="4763">
            <a:solidFill>
              <a:srgbClr val="BDB8DF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642640" y="3749873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🍅</a:t>
            </a:r>
            <a:r>
              <a:rPr lang="en-US" sz="1350" dirty="0">
                <a:solidFill>
                  <a:srgbClr val="2A2742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 Dakos</a:t>
            </a:r>
            <a:endParaRPr lang="en-US" sz="1350" dirty="0"/>
          </a:p>
        </p:txBody>
      </p:sp>
      <p:sp>
        <p:nvSpPr>
          <p:cNvPr id="17" name="Text 15"/>
          <p:cNvSpPr/>
          <p:nvPr/>
        </p:nvSpPr>
        <p:spPr>
          <a:xfrm>
            <a:off x="642640" y="4056385"/>
            <a:ext cx="371192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Kreteński specjał: suchary jęczmienne z pomidorami, fetą i oliwą. Proste, świeże i pyszne.</a:t>
            </a:r>
            <a:endParaRPr lang="en-US" sz="1100" dirty="0"/>
          </a:p>
        </p:txBody>
      </p:sp>
      <p:sp>
        <p:nvSpPr>
          <p:cNvPr id="18" name="Shape 16"/>
          <p:cNvSpPr/>
          <p:nvPr/>
        </p:nvSpPr>
        <p:spPr>
          <a:xfrm>
            <a:off x="4642842" y="3603352"/>
            <a:ext cx="4005039" cy="1053182"/>
          </a:xfrm>
          <a:prstGeom prst="roundRect">
            <a:avLst>
              <a:gd name="adj" fmla="val 5654"/>
            </a:avLst>
          </a:prstGeom>
          <a:solidFill>
            <a:srgbClr val="E9E6FA"/>
          </a:solidFill>
          <a:ln w="4763">
            <a:solidFill>
              <a:srgbClr val="BDB8DF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4789363" y="3749873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🍯</a:t>
            </a:r>
            <a:r>
              <a:rPr lang="en-US" sz="1350" dirty="0">
                <a:solidFill>
                  <a:srgbClr val="2A2742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 Baklava</a:t>
            </a:r>
            <a:endParaRPr lang="en-US" sz="1350" dirty="0"/>
          </a:p>
        </p:txBody>
      </p:sp>
      <p:sp>
        <p:nvSpPr>
          <p:cNvPr id="20" name="Text 18"/>
          <p:cNvSpPr/>
          <p:nvPr/>
        </p:nvSpPr>
        <p:spPr>
          <a:xfrm>
            <a:off x="4789363" y="4056385"/>
            <a:ext cx="3711997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Słodkie ciasto filo z orzechami i miodem — słodki finał każdego greckiego posiłku.</a:t>
            </a: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36922"/>
            <a:ext cx="496966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31971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Tzatziki i Dolmades — bliżej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534269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31971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Tzatziki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496119" y="1897484"/>
            <a:ext cx="3902943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Talerz tzatziki z ciepłym chlebem to nieoficjalny początek niezliczonych greckich posiłków. Ten chłodzący dip jogurtowo-ogórkowy równoważy ostrość i grillowane smaki z czymś świeżym i pikantnym.</a:t>
            </a:r>
            <a:endParaRPr lang="en-US" sz="1100" dirty="0"/>
          </a:p>
        </p:txBody>
      </p:sp>
      <p:sp>
        <p:nvSpPr>
          <p:cNvPr id="5" name="Shape 3"/>
          <p:cNvSpPr/>
          <p:nvPr/>
        </p:nvSpPr>
        <p:spPr>
          <a:xfrm>
            <a:off x="496119" y="2964210"/>
            <a:ext cx="3902943" cy="1056010"/>
          </a:xfrm>
          <a:prstGeom prst="roundRect">
            <a:avLst>
              <a:gd name="adj" fmla="val 5638"/>
            </a:avLst>
          </a:prstGeom>
          <a:solidFill>
            <a:srgbClr val="C3BCF6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179266"/>
            <a:ext cx="177180" cy="14175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56816" y="3141390"/>
            <a:ext cx="3300487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💡 </a:t>
            </a:r>
            <a:r>
              <a:rPr lang="en-US" sz="1100" b="1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Jak zjeść najlepsze tzatziki?</a:t>
            </a:r>
            <a:r>
              <a:rPr lang="en-US" sz="11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Zamów jako część meze w tawernie. Spróbuj z ciepłą pitą, grillowanym mięsem lub smażoną cukinią.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749701" y="1534269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31971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Dolmades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4749701" y="1897484"/>
            <a:ext cx="3902943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Delikatne liście winogron owinięte wokół aromatycznego nadzienia z ryżu, ziół i cebuli. Klasyczna przystawka pokazująca greckie zamiłowanie do cytrynowych, ziołowych smaków.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4749701" y="2964210"/>
            <a:ext cx="3902943" cy="1282824"/>
          </a:xfrm>
          <a:prstGeom prst="roundRect">
            <a:avLst>
              <a:gd name="adj" fmla="val 4642"/>
            </a:avLst>
          </a:prstGeom>
          <a:solidFill>
            <a:srgbClr val="C3BCF6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60" y="3179266"/>
            <a:ext cx="177180" cy="141759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210398" y="3141390"/>
            <a:ext cx="3300487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💡 </a:t>
            </a:r>
            <a:r>
              <a:rPr lang="en-US" sz="1100" b="1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Jak zjeść najlepsze dolmades?</a:t>
            </a:r>
            <a:r>
              <a:rPr lang="en-US" sz="11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Szukaj w rodzinnych tawernach. Północna Grecja dodaje suszone owoce, a Wyspy Jońskie podają je z sosem jajeczno-cytrynowym.</a:t>
            </a:r>
            <a:endParaRPr lang="en-US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30411"/>
            <a:ext cx="5716637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31971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Horiatiki i Souvlaki — smaki lata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432545"/>
            <a:ext cx="5177582" cy="29339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24339" y="1227758"/>
            <a:ext cx="2961903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🥗</a:t>
            </a:r>
            <a:r>
              <a:rPr lang="en-US" sz="1350" dirty="0">
                <a:solidFill>
                  <a:srgbClr val="231971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 Horiatiki — Sałatka Grecka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6024339" y="1590973"/>
            <a:ext cx="2628230" cy="1134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Definicja „prostoty w idealnym wydaniu": dojrzałe pomidory, ogórek, cebula, papryka, oliwki i kawałek fety z oregano i oliwą extra virgin. Najlepsza latem, gdy pomidory są w szczytowej formie.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6024339" y="2866802"/>
            <a:ext cx="2628230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🍢</a:t>
            </a:r>
            <a:r>
              <a:rPr lang="en-US" sz="1350" dirty="0">
                <a:solidFill>
                  <a:srgbClr val="231971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 Souvlaki — Grecki Street Food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024339" y="3451473"/>
            <a:ext cx="2628230" cy="1134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Marynowane mięso grillowane do soczystości, podawane jako szaszłyki lub w picie. Najlepsze tam, gdzie jedzą miejscowi — na targowiskach i placach, zwłaszcza w Monastiraki w Atenach.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855393" y="387176"/>
            <a:ext cx="709092" cy="218033"/>
          </a:xfrm>
          <a:prstGeom prst="roundRect">
            <a:avLst>
              <a:gd name="adj" fmla="val 18775"/>
            </a:avLst>
          </a:prstGeom>
          <a:solidFill>
            <a:srgbClr val="D7D2F9"/>
          </a:solidFill>
          <a:ln/>
        </p:spPr>
      </p:sp>
      <p:sp>
        <p:nvSpPr>
          <p:cNvPr id="4" name="Text 1"/>
          <p:cNvSpPr/>
          <p:nvPr/>
        </p:nvSpPr>
        <p:spPr>
          <a:xfrm>
            <a:off x="3928467" y="423714"/>
            <a:ext cx="1020142" cy="144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ROZDZIAŁ 3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3855393" y="647030"/>
            <a:ext cx="3502968" cy="380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dirty="0">
                <a:solidFill>
                  <a:srgbClr val="231971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Zwyczaje kulinarne</a:t>
            </a:r>
            <a:endParaRPr lang="en-US" sz="23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55393" y="1184746"/>
            <a:ext cx="304577" cy="30457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855393" y="1620143"/>
            <a:ext cx="15228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A2742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Meze</a:t>
            </a:r>
            <a:endParaRPr lang="en-US" sz="1150" dirty="0"/>
          </a:p>
        </p:txBody>
      </p:sp>
      <p:sp>
        <p:nvSpPr>
          <p:cNvPr id="8" name="Text 4"/>
          <p:cNvSpPr/>
          <p:nvPr/>
        </p:nvSpPr>
        <p:spPr>
          <a:xfrm>
            <a:off x="3855393" y="1873300"/>
            <a:ext cx="4862215" cy="3623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9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Grecy jedzą w formie meze — małych przekąsek na wspólnych talerzykach, często przy ouzo. To sposób na dzielenie się jedzeniem i rozmową.</a:t>
            </a:r>
            <a:endParaRPr lang="en-US" sz="9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5393" y="2445023"/>
            <a:ext cx="304577" cy="30457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855393" y="2880420"/>
            <a:ext cx="15228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A2742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Późne kolacje</a:t>
            </a:r>
            <a:endParaRPr lang="en-US" sz="1150" dirty="0"/>
          </a:p>
        </p:txBody>
      </p:sp>
      <p:sp>
        <p:nvSpPr>
          <p:cNvPr id="11" name="Text 6"/>
          <p:cNvSpPr/>
          <p:nvPr/>
        </p:nvSpPr>
        <p:spPr>
          <a:xfrm>
            <a:off x="3855393" y="3133576"/>
            <a:ext cx="4862215" cy="3623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9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Kolacja to najważniejszy posiłek dnia, spożywany często po 21:00. To czas na celebrowanie w gronie rodziny i przyjaciół.</a:t>
            </a:r>
            <a:endParaRPr lang="en-US" sz="9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5393" y="3705299"/>
            <a:ext cx="304577" cy="30457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3855393" y="4140696"/>
            <a:ext cx="15228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A2742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Kultura kawy</a:t>
            </a:r>
            <a:endParaRPr lang="en-US" sz="1150" dirty="0"/>
          </a:p>
        </p:txBody>
      </p:sp>
      <p:sp>
        <p:nvSpPr>
          <p:cNvPr id="14" name="Text 8"/>
          <p:cNvSpPr/>
          <p:nvPr/>
        </p:nvSpPr>
        <p:spPr>
          <a:xfrm>
            <a:off x="3855393" y="4393853"/>
            <a:ext cx="4862215" cy="3623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9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Picie kawy — frappe lub kawy po grecku — to ważny rytuał dnia. Śniadanie bywa lekkie: jogurt z miodem lub koulouri (obwarzanek z sezamem).</a:t>
            </a:r>
            <a:endParaRPr lang="en-US" sz="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489" y="346770"/>
            <a:ext cx="3281437" cy="352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231971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Produkty regionalne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14503" y="2011338"/>
            <a:ext cx="2452315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31971"/>
                </a:solidFill>
                <a:latin typeface="Outfit ExtraBold" pitchFamily="34" charset="0"/>
                <a:ea typeface="Outfit ExtraBold" pitchFamily="34" charset="-122"/>
                <a:cs typeface="Outfit ExtraBold" pitchFamily="34" charset="-120"/>
              </a:rPr>
              <a:t>Smaki zakorzenione w tradycji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4714503" y="2277814"/>
            <a:ext cx="3759622" cy="6494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Greckie produkty regionalne to esencja lokalnych tradycji i klimatu. Miód tymiankowy zbierany na wzgórzach, ouzo — anyżowa wódka podawana z lodem do meze, oraz retsina — wyjątkowe wino z żywicą sosnową, którego korzenie sięgają starożytności.</a:t>
            </a:r>
            <a:endParaRPr lang="en-US" sz="850" dirty="0"/>
          </a:p>
        </p:txBody>
      </p:sp>
      <p:sp>
        <p:nvSpPr>
          <p:cNvPr id="6" name="Shape 3"/>
          <p:cNvSpPr/>
          <p:nvPr/>
        </p:nvSpPr>
        <p:spPr>
          <a:xfrm>
            <a:off x="4714503" y="3028504"/>
            <a:ext cx="3759622" cy="580355"/>
          </a:xfrm>
          <a:prstGeom prst="roundRect">
            <a:avLst>
              <a:gd name="adj" fmla="val 8176"/>
            </a:avLst>
          </a:prstGeom>
          <a:solidFill>
            <a:srgbClr val="B6D6FC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463" y="3189833"/>
            <a:ext cx="141163" cy="11296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081587" y="3146673"/>
            <a:ext cx="3279577" cy="3247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Każdy region Grecji ma swoje własne specjały — od kreteńskiej raki po mastychę z Chios.</a:t>
            </a:r>
            <a:endParaRPr lang="en-US" sz="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Pokaz na ekranie (16:9)</PresentationFormat>
  <Paragraphs>0</Paragraphs>
  <Slides>10</Slides>
  <Notes>10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2</cp:revision>
  <dcterms:created xsi:type="dcterms:W3CDTF">2026-05-30T07:05:23Z</dcterms:created>
  <dcterms:modified xsi:type="dcterms:W3CDTF">2026-06-19T07:53:55Z</dcterms:modified>
</cp:coreProperties>
</file>